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0"/>
  </p:notesMasterIdLst>
  <p:sldIdLst>
    <p:sldId id="257" r:id="rId2"/>
    <p:sldId id="261" r:id="rId3"/>
    <p:sldId id="262" r:id="rId4"/>
    <p:sldId id="263" r:id="rId5"/>
    <p:sldId id="269" r:id="rId6"/>
    <p:sldId id="270" r:id="rId7"/>
    <p:sldId id="265" r:id="rId8"/>
    <p:sldId id="26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FBEA66-1D6A-472C-AB44-E4B653284A2A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655C9C-560F-4A74-9158-B7AF11AD23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663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168FDA-975A-4F27-9B2D-44D7ED345CA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Clic pentru a edita stilul de subtitlu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FBBB6B37-AA3F-4760-B4AE-95C399991316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04BC91E5-8EFD-4297-8358-6EA584AF2F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ro-RO" smtClean="0"/>
              <a:t>Clic pentru editare stil titlu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FBBB6B37-AA3F-4760-B4AE-95C399991316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04BC91E5-8EFD-4297-8358-6EA584AF2F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FBBB6B37-AA3F-4760-B4AE-95C399991316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04BC91E5-8EFD-4297-8358-6EA584AF2F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ro-RO" smtClean="0"/>
              <a:t>Clic pentru editare stil titlu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FBBB6B37-AA3F-4760-B4AE-95C399991316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04BC91E5-8EFD-4297-8358-6EA584AF2F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FBBB6B37-AA3F-4760-B4AE-95C399991316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04BC91E5-8EFD-4297-8358-6EA584AF2F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ro-RO" smtClean="0"/>
              <a:t>Clic pentru editare stil titlu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FBBB6B37-AA3F-4760-B4AE-95C399991316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04BC91E5-8EFD-4297-8358-6EA584AF2F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ro-RO" smtClean="0"/>
              <a:t>Clic pentru editare stil titlu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FBBB6B37-AA3F-4760-B4AE-95C399991316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04BC91E5-8EFD-4297-8358-6EA584AF2F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ro-RO" smtClean="0"/>
              <a:t>Clic pentru editare stil titlu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FBBB6B37-AA3F-4760-B4AE-95C399991316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04BC91E5-8EFD-4297-8358-6EA584AF2F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FBBB6B37-AA3F-4760-B4AE-95C399991316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04BC91E5-8EFD-4297-8358-6EA584AF2F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FBBB6B37-AA3F-4760-B4AE-95C399991316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04BC91E5-8EFD-4297-8358-6EA584AF2F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ro-RO" smtClean="0"/>
              <a:t>Clic pentru editare stil titlu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o-RO" smtClean="0"/>
              <a:t>Faceți clic pe pictogramă pentru a adăuga o imagine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FBBB6B37-AA3F-4760-B4AE-95C399991316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04BC91E5-8EFD-4297-8358-6EA584AF2F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FBBB6B37-AA3F-4760-B4AE-95C399991316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BC91E5-8EFD-4297-8358-6EA584AF2F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/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:\Documents and Settings\ARACIP\My Documents\My Pictures\liceu.jpg"/>
          <p:cNvPicPr>
            <a:picLocks noChangeArrowheads="1"/>
          </p:cNvPicPr>
          <p:nvPr/>
        </p:nvPicPr>
        <p:blipFill>
          <a:blip r:embed="rId3">
            <a:grayscl/>
          </a:blip>
          <a:srcRect t="-401" r="-148" b="-610"/>
          <a:stretch>
            <a:fillRect/>
          </a:stretch>
        </p:blipFill>
        <p:spPr bwMode="auto">
          <a:xfrm>
            <a:off x="0" y="0"/>
            <a:ext cx="3876675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2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504" y="3573016"/>
            <a:ext cx="8712968" cy="3102496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PH" sz="4000" dirty="0" err="1" smtClean="0">
                <a:latin typeface="Arial" pitchFamily="34" charset="0"/>
                <a:cs typeface="Arial" pitchFamily="34" charset="0"/>
              </a:rPr>
              <a:t>Functia</a:t>
            </a:r>
            <a:r>
              <a:rPr lang="en-PH" sz="40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PH" sz="4000" dirty="0" err="1" smtClean="0">
                <a:latin typeface="Arial" pitchFamily="34" charset="0"/>
                <a:cs typeface="Arial" pitchFamily="34" charset="0"/>
              </a:rPr>
              <a:t>gradul</a:t>
            </a:r>
            <a:r>
              <a:rPr lang="en-PH" sz="4000" dirty="0" smtClean="0">
                <a:latin typeface="Arial" pitchFamily="34" charset="0"/>
                <a:cs typeface="Arial" pitchFamily="34" charset="0"/>
              </a:rPr>
              <a:t> al </a:t>
            </a:r>
            <a:r>
              <a:rPr lang="en-PH" sz="4000" dirty="0" err="1" smtClean="0">
                <a:latin typeface="Arial" pitchFamily="34" charset="0"/>
                <a:cs typeface="Arial" pitchFamily="34" charset="0"/>
              </a:rPr>
              <a:t>doilea</a:t>
            </a:r>
            <a:r>
              <a:rPr lang="en-PH" sz="4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PH" sz="4000" dirty="0" smtClean="0">
                <a:latin typeface="Arial" pitchFamily="34" charset="0"/>
                <a:cs typeface="Arial" pitchFamily="34" charset="0"/>
              </a:rPr>
            </a:br>
            <a:r>
              <a:rPr lang="ro-RO" sz="4000" i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Cum pot fi utile </a:t>
            </a:r>
            <a:r>
              <a:rPr lang="ro-RO" sz="4000" i="1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cunoştinşele</a:t>
            </a:r>
            <a:r>
              <a:rPr lang="en-US" sz="4000" i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4000" i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acestei  noţiuni matematice în studiul altor discipline? </a:t>
            </a:r>
            <a:br>
              <a:rPr lang="ro-RO" sz="4000" i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o-RO" sz="4000" i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Dar în viaţa practic</a:t>
            </a:r>
            <a:r>
              <a:rPr lang="vi-VN" sz="4000" i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ro-RO" sz="4000" i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o-RO" sz="4000" i="1" dirty="0">
              <a:solidFill>
                <a:schemeClr val="accent5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1432" y="3573016"/>
            <a:ext cx="8495928" cy="1557536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48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Care </a:t>
            </a:r>
            <a:r>
              <a:rPr lang="en-US" sz="48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este</a:t>
            </a:r>
            <a:r>
              <a:rPr lang="en-US" sz="48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8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definitia</a:t>
            </a:r>
            <a:r>
              <a:rPr lang="en-US" sz="48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8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si</a:t>
            </a:r>
            <a:r>
              <a:rPr lang="en-US" sz="48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8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proprietatile</a:t>
            </a:r>
            <a:r>
              <a:rPr lang="en-US" sz="48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en-US" sz="48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US" sz="48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funcitiei</a:t>
            </a:r>
            <a:r>
              <a:rPr lang="en-US" sz="48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n-US" sz="48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gradul</a:t>
            </a:r>
            <a:r>
              <a:rPr lang="en-US" sz="48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 al </a:t>
            </a:r>
            <a:r>
              <a:rPr lang="en-US" sz="48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doilea</a:t>
            </a:r>
            <a:r>
              <a:rPr lang="en-US" sz="48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?</a:t>
            </a:r>
            <a:r>
              <a:rPr lang="ro-RO" sz="48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ro-RO" sz="4800" dirty="0">
              <a:solidFill>
                <a:schemeClr val="accent5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09600"/>
            <a:ext cx="6705600" cy="12192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PH" sz="2800" i="1" dirty="0">
                <a:solidFill>
                  <a:srgbClr val="66FF66"/>
                </a:solidFill>
                <a:latin typeface="Arial Black" pitchFamily="34" charset="0"/>
              </a:rPr>
              <a:t/>
            </a:r>
            <a:br>
              <a:rPr lang="en-PH" sz="2800" i="1" dirty="0">
                <a:solidFill>
                  <a:srgbClr val="66FF66"/>
                </a:solidFill>
                <a:latin typeface="Arial Black" pitchFamily="34" charset="0"/>
              </a:rPr>
            </a:br>
            <a:r>
              <a:rPr lang="en-PH" sz="67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Definiţie</a:t>
            </a:r>
            <a:endParaRPr lang="es-ES_tradnl" sz="6700" dirty="0">
              <a:solidFill>
                <a:schemeClr val="accent5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0" y="2133600"/>
            <a:ext cx="9144000" cy="327660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buFont typeface="Wingdings 2" pitchFamily="18" charset="2"/>
              <a:buNone/>
              <a:defRPr/>
            </a:pPr>
            <a:r>
              <a:rPr lang="ro-RO" sz="40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Se numeşte funcţie de gradul al doilea  </a:t>
            </a:r>
          </a:p>
          <a:p>
            <a:pPr>
              <a:buFont typeface="Wingdings 2" pitchFamily="18" charset="2"/>
              <a:buNone/>
              <a:defRPr/>
            </a:pPr>
            <a:r>
              <a:rPr lang="ro-RO" sz="40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funcţia </a:t>
            </a:r>
            <a:endParaRPr lang="en-US" sz="40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  <a:defRPr/>
            </a:pPr>
            <a:r>
              <a:rPr lang="en-US" sz="40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o-RO" sz="40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ƒ</a:t>
            </a:r>
            <a:r>
              <a:rPr lang="ro-RO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R→R, </a:t>
            </a:r>
            <a:r>
              <a:rPr lang="ro-RO" sz="40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ƒ(x) = ax</a:t>
            </a:r>
            <a:r>
              <a:rPr lang="ro-RO" sz="4000" b="1" i="1" baseline="30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o-RO" sz="40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+ bx + c </a:t>
            </a:r>
            <a:r>
              <a:rPr lang="ro-RO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o-RO" sz="40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40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  <a:defRPr/>
            </a:pPr>
            <a:r>
              <a:rPr lang="en-US" sz="40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ro-RO" sz="4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40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b, c </a:t>
            </a:r>
            <a:r>
              <a:rPr lang="ro-RO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</a:t>
            </a:r>
            <a:r>
              <a:rPr lang="ro-RO" sz="40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Euclid Math Two"/>
              </a:rPr>
              <a:t> </a:t>
            </a:r>
            <a:r>
              <a:rPr lang="ro-RO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o-RO" sz="40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a ≠ </a:t>
            </a:r>
            <a:r>
              <a:rPr lang="ro-RO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en-US" sz="4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5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5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5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SEMNUL FUNCTIEI                     DE GRADUL </a:t>
            </a:r>
            <a:r>
              <a:rPr lang="en-PH" sz="4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II</a:t>
            </a:r>
            <a:endParaRPr lang="en-US" sz="4400" dirty="0">
              <a:solidFill>
                <a:schemeClr val="accent5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277514" y="1425097"/>
            <a:ext cx="4658735" cy="507762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a)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Daca</a:t>
            </a:r>
            <a:r>
              <a:rPr lang="ro-RO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32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&gt;0, </a:t>
            </a:r>
            <a:r>
              <a:rPr lang="ro-RO" sz="3200" dirty="0" smtClean="0">
                <a:latin typeface="Times New Roman" pitchFamily="18" charset="0"/>
                <a:cs typeface="Times New Roman" pitchFamily="18" charset="0"/>
              </a:rPr>
              <a:t>ƒ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are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semnul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lui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pe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reuniunea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(-∞;x₁) ∪ (x₂;+∞)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are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semnul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contrar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semnului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lui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(x₁, x₂)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unde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x₁, x₂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sunt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solutii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reale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ale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ecuatiei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3200" dirty="0" smtClean="0">
                <a:latin typeface="Times New Roman" pitchFamily="18" charset="0"/>
                <a:cs typeface="Times New Roman" pitchFamily="18" charset="0"/>
              </a:rPr>
              <a:t>ƒ(x) =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0.</a:t>
            </a:r>
          </a:p>
          <a:p>
            <a:pPr>
              <a:buNone/>
            </a:pPr>
            <a:endParaRPr lang="en-US" sz="3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8126846"/>
              </p:ext>
            </p:extLst>
          </p:nvPr>
        </p:nvGraphicFramePr>
        <p:xfrm>
          <a:off x="2051720" y="4941168"/>
          <a:ext cx="6912768" cy="165618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795818"/>
                <a:gridCol w="5116950"/>
              </a:tblGrid>
              <a:tr h="871506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     </a:t>
                      </a:r>
                    </a:p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          x</a:t>
                      </a:r>
                      <a:endParaRPr lang="en-US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-∞                  x₁                    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      </a:t>
                      </a: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x₂        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          </a:t>
                      </a: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+∞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784678">
                <a:tc>
                  <a:txBody>
                    <a:bodyPr/>
                    <a:lstStyle/>
                    <a:p>
                      <a:r>
                        <a:rPr lang="en-US" dirty="0" smtClean="0"/>
                        <a:t>  </a:t>
                      </a:r>
                    </a:p>
                    <a:p>
                      <a:r>
                        <a:rPr lang="ro-RO" sz="1400" b="1" dirty="0" smtClean="0"/>
                        <a:t>ƒ(x) = ax</a:t>
                      </a:r>
                      <a:r>
                        <a:rPr lang="ro-RO" sz="1400" b="1" baseline="30000" dirty="0" smtClean="0"/>
                        <a:t>2</a:t>
                      </a:r>
                      <a:r>
                        <a:rPr lang="ro-RO" sz="1400" b="1" dirty="0" smtClean="0"/>
                        <a:t> + bx + c</a:t>
                      </a:r>
                      <a:r>
                        <a:rPr lang="ro-RO" sz="1400" dirty="0" smtClean="0"/>
                        <a:t>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b="0" dirty="0" err="1" smtClean="0"/>
                        <a:t>semnul</a:t>
                      </a:r>
                      <a:r>
                        <a:rPr lang="en-US" b="1" dirty="0" smtClean="0"/>
                        <a:t> </a:t>
                      </a:r>
                      <a:r>
                        <a:rPr lang="en-US" b="0" baseline="0" dirty="0" err="1" smtClean="0"/>
                        <a:t>lui</a:t>
                      </a:r>
                      <a:r>
                        <a:rPr lang="en-US" b="0" baseline="0" dirty="0" smtClean="0"/>
                        <a:t> a   </a:t>
                      </a:r>
                      <a:r>
                        <a:rPr lang="en-US" dirty="0" smtClean="0"/>
                        <a:t>0    </a:t>
                      </a:r>
                      <a:r>
                        <a:rPr lang="en-US" baseline="0" dirty="0" err="1" smtClean="0"/>
                        <a:t>semnul</a:t>
                      </a:r>
                      <a:r>
                        <a:rPr lang="en-US" baseline="0" dirty="0" smtClean="0"/>
                        <a:t> opus    0   </a:t>
                      </a:r>
                      <a:r>
                        <a:rPr lang="en-US" baseline="0" dirty="0" err="1" smtClean="0"/>
                        <a:t>semnul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lui</a:t>
                      </a:r>
                      <a:r>
                        <a:rPr lang="en-US" baseline="0" dirty="0" smtClean="0"/>
                        <a:t> a</a:t>
                      </a:r>
                      <a:endParaRPr lang="en-US" b="1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428604"/>
            <a:ext cx="8543956" cy="5880756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57158" y="642918"/>
            <a:ext cx="82868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b)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Daca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32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0 , </a:t>
            </a:r>
            <a:r>
              <a:rPr lang="ro-RO" sz="3200" dirty="0" smtClean="0">
                <a:latin typeface="Times New Roman" pitchFamily="18" charset="0"/>
                <a:cs typeface="Times New Roman" pitchFamily="18" charset="0"/>
              </a:rPr>
              <a:t>ƒ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are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semnul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lui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3200" b="1" i="1" dirty="0" smtClean="0">
                <a:latin typeface="Times New Roman" pitchFamily="18" charset="0"/>
                <a:cs typeface="Times New Roman" pitchFamily="18" charset="0"/>
                <a:sym typeface="Euclid Math Two"/>
              </a:rPr>
              <a:t> </a:t>
            </a:r>
            <a:r>
              <a:rPr lang="ro-RO" sz="3200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\{-b</a:t>
            </a:r>
            <a:r>
              <a:rPr kumimoji="1" lang="en-US" sz="32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32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2a} </a:t>
            </a:r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998119"/>
              </p:ext>
            </p:extLst>
          </p:nvPr>
        </p:nvGraphicFramePr>
        <p:xfrm>
          <a:off x="322067" y="2420888"/>
          <a:ext cx="7858179" cy="18288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28894"/>
                <a:gridCol w="5429285"/>
              </a:tblGrid>
              <a:tr h="638884">
                <a:tc>
                  <a:txBody>
                    <a:bodyPr/>
                    <a:lstStyle/>
                    <a:p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                  x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-∞                                   -b\2a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                             +∞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186496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      </a:t>
                      </a:r>
                    </a:p>
                    <a:p>
                      <a:r>
                        <a:rPr lang="en-US" sz="1800" dirty="0" smtClean="0"/>
                        <a:t>     </a:t>
                      </a:r>
                      <a:r>
                        <a:rPr lang="ro-RO" sz="1800" b="1" dirty="0" smtClean="0"/>
                        <a:t>ƒ(x) = ax</a:t>
                      </a:r>
                      <a:r>
                        <a:rPr lang="ro-RO" sz="1800" b="1" baseline="30000" dirty="0" smtClean="0"/>
                        <a:t>2</a:t>
                      </a:r>
                      <a:r>
                        <a:rPr lang="ro-RO" sz="1800" b="1" dirty="0" smtClean="0"/>
                        <a:t> + bx + c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</a:t>
                      </a:r>
                    </a:p>
                    <a:p>
                      <a:r>
                        <a:rPr lang="en-US" b="1" dirty="0" err="1" smtClean="0"/>
                        <a:t>semnul</a:t>
                      </a:r>
                      <a:r>
                        <a:rPr lang="en-US" b="1" dirty="0" smtClean="0"/>
                        <a:t>  </a:t>
                      </a:r>
                      <a:r>
                        <a:rPr lang="en-US" b="1" dirty="0" err="1" smtClean="0"/>
                        <a:t>lui</a:t>
                      </a:r>
                      <a:r>
                        <a:rPr lang="en-US" b="1" dirty="0" smtClean="0"/>
                        <a:t> a                     </a:t>
                      </a:r>
                      <a:r>
                        <a:rPr lang="en-US" dirty="0" smtClean="0"/>
                        <a:t>0                 </a:t>
                      </a:r>
                      <a:r>
                        <a:rPr lang="en-US" b="1" dirty="0" err="1" smtClean="0"/>
                        <a:t>semnul</a:t>
                      </a:r>
                      <a:r>
                        <a:rPr lang="en-US" b="1" baseline="0" dirty="0" smtClean="0"/>
                        <a:t> </a:t>
                      </a:r>
                      <a:r>
                        <a:rPr lang="en-US" b="1" baseline="0" dirty="0" err="1" smtClean="0"/>
                        <a:t>lui</a:t>
                      </a:r>
                      <a:r>
                        <a:rPr lang="en-US" b="1" baseline="0" dirty="0" smtClean="0"/>
                        <a:t> a</a:t>
                      </a:r>
                      <a:endParaRPr lang="en-US" b="1" dirty="0" smtClean="0"/>
                    </a:p>
                    <a:p>
                      <a:r>
                        <a:rPr lang="en-US" baseline="0" dirty="0" smtClean="0"/>
                        <a:t> </a:t>
                      </a:r>
                    </a:p>
                    <a:p>
                      <a:r>
                        <a:rPr lang="en-US" dirty="0" smtClean="0"/>
                        <a:t>                                   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285728"/>
            <a:ext cx="8229600" cy="6286544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i="1" dirty="0"/>
          </a:p>
        </p:txBody>
      </p:sp>
      <p:sp>
        <p:nvSpPr>
          <p:cNvPr id="4" name="Rectangle 3"/>
          <p:cNvSpPr/>
          <p:nvPr/>
        </p:nvSpPr>
        <p:spPr>
          <a:xfrm>
            <a:off x="357158" y="928670"/>
            <a:ext cx="83582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c)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Daca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32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&lt;0,</a:t>
            </a:r>
            <a:r>
              <a:rPr lang="ro-RO" sz="3200" dirty="0" smtClean="0">
                <a:latin typeface="Times New Roman" pitchFamily="18" charset="0"/>
                <a:cs typeface="Times New Roman" pitchFamily="18" charset="0"/>
              </a:rPr>
              <a:t> ƒ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are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semnul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lui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pe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ro-RO" sz="3200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.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4765119"/>
              </p:ext>
            </p:extLst>
          </p:nvPr>
        </p:nvGraphicFramePr>
        <p:xfrm>
          <a:off x="857224" y="2143116"/>
          <a:ext cx="7358113" cy="1714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8892"/>
                <a:gridCol w="4929221"/>
              </a:tblGrid>
              <a:tr h="857256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</a:p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                  x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-∞                                                                 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+∞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857256">
                <a:tc>
                  <a:txBody>
                    <a:bodyPr/>
                    <a:lstStyle/>
                    <a:p>
                      <a:r>
                        <a:rPr lang="en-US" dirty="0" smtClean="0"/>
                        <a:t>  </a:t>
                      </a:r>
                    </a:p>
                    <a:p>
                      <a:r>
                        <a:rPr lang="en-US" sz="1800" dirty="0" smtClean="0"/>
                        <a:t>      </a:t>
                      </a:r>
                      <a:r>
                        <a:rPr lang="ro-RO" sz="1800" b="1" dirty="0" smtClean="0"/>
                        <a:t>ƒ(x) = ax</a:t>
                      </a:r>
                      <a:r>
                        <a:rPr lang="ro-RO" sz="1800" b="1" baseline="30000" dirty="0" smtClean="0"/>
                        <a:t>2</a:t>
                      </a:r>
                      <a:r>
                        <a:rPr lang="ro-RO" sz="1800" b="1" dirty="0" smtClean="0"/>
                        <a:t> + bx +c </a:t>
                      </a:r>
                      <a:endParaRPr lang="en-US" b="1" dirty="0"/>
                    </a:p>
                  </a:txBody>
                  <a:tcPr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b="1" dirty="0" smtClean="0"/>
                        <a:t>                        </a:t>
                      </a:r>
                      <a:r>
                        <a:rPr lang="en-US" b="1" dirty="0" err="1" smtClean="0"/>
                        <a:t>semnul</a:t>
                      </a:r>
                      <a:r>
                        <a:rPr lang="en-US" b="1" dirty="0" smtClean="0"/>
                        <a:t> </a:t>
                      </a:r>
                      <a:r>
                        <a:rPr lang="en-US" b="1" dirty="0" err="1" smtClean="0"/>
                        <a:t>lui</a:t>
                      </a:r>
                      <a:r>
                        <a:rPr lang="en-US" b="1" dirty="0" smtClean="0"/>
                        <a:t> a</a:t>
                      </a:r>
                      <a:endParaRPr lang="en-US" b="1" dirty="0"/>
                    </a:p>
                  </a:txBody>
                  <a:tcPr>
                    <a:solidFill>
                      <a:schemeClr val="tx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Atentie</a:t>
            </a:r>
            <a:r>
              <a:rPr lang="en-US" sz="5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54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retinem</a:t>
            </a:r>
            <a:r>
              <a:rPr lang="en-US" sz="5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 !</a:t>
            </a:r>
            <a:endParaRPr lang="en-US" sz="5400" dirty="0">
              <a:solidFill>
                <a:schemeClr val="accent5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Rezolvarea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unei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ecuatii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gradul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doi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se face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folosind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semnul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functiei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gradul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doi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i="1" dirty="0" smtClean="0">
                <a:latin typeface="Times New Roman" pitchFamily="18" charset="0"/>
                <a:cs typeface="Times New Roman" pitchFamily="18" charset="0"/>
              </a:rPr>
              <a:t>ƒ</a:t>
            </a: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: R→R, </a:t>
            </a:r>
            <a:r>
              <a:rPr lang="ro-RO" i="1" dirty="0" smtClean="0">
                <a:latin typeface="Times New Roman" pitchFamily="18" charset="0"/>
                <a:cs typeface="Times New Roman" pitchFamily="18" charset="0"/>
              </a:rPr>
              <a:t>ƒ(x) = ax</a:t>
            </a:r>
            <a:r>
              <a:rPr lang="ro-RO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o-RO" i="1" dirty="0" smtClean="0">
                <a:latin typeface="Times New Roman" pitchFamily="18" charset="0"/>
                <a:cs typeface="Times New Roman" pitchFamily="18" charset="0"/>
              </a:rPr>
              <a:t> + bx + c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o-RO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i="1" dirty="0" smtClean="0">
                <a:latin typeface="Times New Roman" pitchFamily="18" charset="0"/>
                <a:cs typeface="Times New Roman" pitchFamily="18" charset="0"/>
              </a:rPr>
              <a:t>a ≠ </a:t>
            </a: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0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Forma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generala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inecuatiilor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gradul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doi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este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o-RO" i="1" dirty="0" smtClean="0">
                <a:latin typeface="Times New Roman" pitchFamily="18" charset="0"/>
                <a:cs typeface="Times New Roman" pitchFamily="18" charset="0"/>
              </a:rPr>
              <a:t>ax</a:t>
            </a:r>
            <a:r>
              <a:rPr lang="ro-RO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o-RO" i="1" dirty="0" smtClean="0">
                <a:latin typeface="Times New Roman" pitchFamily="18" charset="0"/>
                <a:cs typeface="Times New Roman" pitchFamily="18" charset="0"/>
              </a:rPr>
              <a:t> + bx + c</a:t>
            </a:r>
            <a:r>
              <a:rPr lang="en-US" dirty="0" smtClean="0"/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≤ (≥0,&lt;0,&gt;0) ; 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a,b</a:t>
            </a:r>
            <a:r>
              <a:rPr lang="ro-RO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 </a:t>
            </a:r>
            <a:r>
              <a:rPr lang="ro-RO" b="1" i="1" dirty="0" smtClean="0">
                <a:latin typeface="Times New Roman" pitchFamily="18" charset="0"/>
                <a:cs typeface="Times New Roman" pitchFamily="18" charset="0"/>
                <a:sym typeface="Euclid Math Two"/>
              </a:rPr>
              <a:t> </a:t>
            </a: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66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Autori</a:t>
            </a:r>
            <a:endParaRPr lang="en-US" sz="6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362200"/>
            <a:ext cx="7239000" cy="4114800"/>
          </a:xfrm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>
            <a:normAutofit fontScale="92500" lnSpcReduction="1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rgbClr val="FF0000"/>
              </a:buClr>
              <a:buSzPct val="130000"/>
              <a:buFont typeface="Wingdings 2" pitchFamily="18" charset="2"/>
              <a:buNone/>
              <a:defRPr/>
            </a:pPr>
            <a:endParaRPr lang="en-US" b="1" i="1" dirty="0" smtClean="0">
              <a:solidFill>
                <a:schemeClr val="accent5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rgbClr val="FF0000"/>
              </a:buClr>
              <a:buSzPct val="130000"/>
              <a:buFont typeface="Wingdings 2" pitchFamily="18" charset="2"/>
              <a:buNone/>
              <a:defRPr/>
            </a:pPr>
            <a:r>
              <a:rPr lang="ro-RO" b="1" i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Elevii</a:t>
            </a:r>
            <a:r>
              <a:rPr lang="ro-RO" b="1" i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rgbClr val="FF0000"/>
              </a:buClr>
              <a:buSzPct val="130000"/>
              <a:buFont typeface="Wingdings" pitchFamily="2" charset="2"/>
              <a:buChar char="§"/>
              <a:defRPr/>
            </a:pPr>
            <a:r>
              <a:rPr lang="ro-RO" b="1" i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Atodiresei Sergiu,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rgbClr val="FF0000"/>
              </a:buClr>
              <a:buSzPct val="130000"/>
              <a:buFont typeface="Wingdings" pitchFamily="2" charset="2"/>
              <a:buChar char="§"/>
              <a:defRPr/>
            </a:pPr>
            <a:r>
              <a:rPr lang="ro-RO" b="1" i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David Alina,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rgbClr val="FF0000"/>
              </a:buClr>
              <a:buSzPct val="130000"/>
              <a:buFont typeface="Wingdings" pitchFamily="2" charset="2"/>
              <a:buChar char="§"/>
              <a:defRPr/>
            </a:pPr>
            <a:r>
              <a:rPr lang="en-US" b="1" i="1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Avadani</a:t>
            </a:r>
            <a:r>
              <a:rPr lang="en-US" b="1" i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Ciprian</a:t>
            </a:r>
            <a:r>
              <a:rPr lang="ro-RO" b="1" i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rgbClr val="FF0000"/>
              </a:buClr>
              <a:buSzPct val="130000"/>
              <a:buFont typeface="Wingdings" pitchFamily="2" charset="2"/>
              <a:buChar char="§"/>
              <a:defRPr/>
            </a:pPr>
            <a:r>
              <a:rPr lang="ro-RO" b="1" i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Gabor Dragoş</a:t>
            </a:r>
            <a:endParaRPr lang="en-US" b="1" i="1" dirty="0" smtClean="0">
              <a:solidFill>
                <a:schemeClr val="accent5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rgbClr val="FF0000"/>
              </a:buClr>
              <a:buSzPct val="130000"/>
              <a:buFont typeface="Wingdings" pitchFamily="2" charset="2"/>
              <a:buChar char="§"/>
              <a:defRPr/>
            </a:pPr>
            <a:r>
              <a:rPr lang="en-US" b="1" i="1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Gurau</a:t>
            </a:r>
            <a:r>
              <a:rPr lang="en-US" b="1" i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Robert,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rgbClr val="FF0000"/>
              </a:buClr>
              <a:buSzPct val="130000"/>
              <a:buFont typeface="Wingdings" pitchFamily="2" charset="2"/>
              <a:buChar char="§"/>
              <a:defRPr/>
            </a:pPr>
            <a:r>
              <a:rPr lang="en-US" b="1" i="1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Nalesnicu</a:t>
            </a:r>
            <a:r>
              <a:rPr lang="en-US" b="1" i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Alexandra.</a:t>
            </a:r>
            <a:endParaRPr lang="ro-RO" b="1" i="1" dirty="0" smtClean="0">
              <a:solidFill>
                <a:schemeClr val="accent5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rgbClr val="FF0000"/>
              </a:buClr>
              <a:buSzPct val="130000"/>
              <a:buFont typeface="Wingdings 2" pitchFamily="18" charset="2"/>
              <a:buNone/>
              <a:defRPr/>
            </a:pPr>
            <a:r>
              <a:rPr lang="ro-RO" b="1" i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clasa a –</a:t>
            </a:r>
            <a:r>
              <a:rPr lang="ro-RO" sz="36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IX </a:t>
            </a:r>
            <a:r>
              <a:rPr lang="ro-RO" b="1" i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b="1" i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b="1" i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ro-RO" sz="36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endParaRPr lang="ro-RO" sz="3600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rgbClr val="FF0000"/>
              </a:buClr>
              <a:buSzPct val="130000"/>
              <a:buFont typeface="Wingdings" pitchFamily="2" charset="2"/>
              <a:buChar char="§"/>
              <a:defRPr/>
            </a:pPr>
            <a:endParaRPr lang="en-US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rgbClr val="FF0000"/>
              </a:buClr>
              <a:buSzPct val="130000"/>
              <a:buFont typeface="Wingdings" pitchFamily="2" charset="2"/>
              <a:buChar char="§"/>
              <a:defRPr/>
            </a:pPr>
            <a:endParaRPr lang="en-US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8" name="Picture 1" descr="D:\Documents and Settings\ARACIP\My Documents\My Pictures\liceu.jpg"/>
          <p:cNvPicPr>
            <a:picLocks noChangeArrowheads="1"/>
          </p:cNvPicPr>
          <p:nvPr/>
        </p:nvPicPr>
        <p:blipFill>
          <a:blip r:embed="rId2">
            <a:grayscl/>
          </a:blip>
          <a:srcRect t="-401" r="-148" b="-610"/>
          <a:stretch>
            <a:fillRect/>
          </a:stretch>
        </p:blipFill>
        <p:spPr bwMode="auto">
          <a:xfrm>
            <a:off x="4800600" y="1295400"/>
            <a:ext cx="3876675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ilter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TC101859865[[fn=Armonie]]</Template>
  <TotalTime>150</TotalTime>
  <Words>307</Words>
  <Application>Microsoft Office PowerPoint</Application>
  <PresentationFormat>Expunere pe ecran (4:3)</PresentationFormat>
  <Paragraphs>59</Paragraphs>
  <Slides>8</Slides>
  <Notes>1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8</vt:i4>
      </vt:variant>
    </vt:vector>
  </HeadingPairs>
  <TitlesOfParts>
    <vt:vector size="9" baseType="lpstr">
      <vt:lpstr>Kilter</vt:lpstr>
      <vt:lpstr>Functia de gradul al doilea Cum pot fi utile cunoştinşele acestei  noţiuni matematice în studiul altor discipline?  Dar în viaţa practică?</vt:lpstr>
      <vt:lpstr>Care este definitia si proprietatile  funcitiei de gradul al doilea? </vt:lpstr>
      <vt:lpstr> Definiţie</vt:lpstr>
      <vt:lpstr>SEMNUL FUNCTIEI                     DE GRADUL II</vt:lpstr>
      <vt:lpstr>Prezentare PowerPoint</vt:lpstr>
      <vt:lpstr>Prezentare PowerPoint</vt:lpstr>
      <vt:lpstr>Atentie retinem !</vt:lpstr>
      <vt:lpstr>Autori</vt:lpstr>
    </vt:vector>
  </TitlesOfParts>
  <Company>Andrey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Functia de gradul al doilea  Cum pot fi utile cunoştinşele acestei  noţiuni matematice în studiul altor discipline ?  Dar în viaţa practică?</dc:title>
  <dc:creator>Alinush</dc:creator>
  <cp:lastModifiedBy>Azo</cp:lastModifiedBy>
  <cp:revision>18</cp:revision>
  <dcterms:created xsi:type="dcterms:W3CDTF">2011-06-06T15:44:11Z</dcterms:created>
  <dcterms:modified xsi:type="dcterms:W3CDTF">2011-06-13T12:12:14Z</dcterms:modified>
</cp:coreProperties>
</file>